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56" r:id="rId2"/>
  </p:sldIdLst>
  <p:sldSz cx="9906000" cy="6858000" type="A4"/>
  <p:notesSz cx="9906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253" y="67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926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11813" y="0"/>
            <a:ext cx="42926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43DCBE-072E-49E8-908B-49EBAC0EF098}" type="datetimeFigureOut">
              <a:rPr lang="en-GB" smtClean="0"/>
              <a:t>02/09/2023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281363" y="857250"/>
            <a:ext cx="3343275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0600" y="3300413"/>
            <a:ext cx="79248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42926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11813" y="6513513"/>
            <a:ext cx="42926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AF6C74-2DB4-48DA-87A1-1437A247F7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88918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AF6C74-2DB4-48DA-87A1-1437A247F7F6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06619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42950" y="2125980"/>
            <a:ext cx="84201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485900" y="3840480"/>
            <a:ext cx="69342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95300" y="1577340"/>
            <a:ext cx="430911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101590" y="1577340"/>
            <a:ext cx="430911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761" y="320802"/>
            <a:ext cx="9906000" cy="0"/>
          </a:xfrm>
          <a:custGeom>
            <a:avLst/>
            <a:gdLst/>
            <a:ahLst/>
            <a:cxnLst/>
            <a:rect l="l" t="t" r="r" b="b"/>
            <a:pathLst>
              <a:path w="9906000">
                <a:moveTo>
                  <a:pt x="0" y="0"/>
                </a:moveTo>
                <a:lnTo>
                  <a:pt x="9906000" y="0"/>
                </a:lnTo>
              </a:path>
            </a:pathLst>
          </a:custGeom>
          <a:ln w="1981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95300" y="274320"/>
            <a:ext cx="8915400" cy="1097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95300" y="1577340"/>
            <a:ext cx="891540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368040" y="6377940"/>
            <a:ext cx="31699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95300" y="6377940"/>
            <a:ext cx="22783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132320" y="6377940"/>
            <a:ext cx="22783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hyperlink" Target="https://www.google.co.uk/search?sa=X&amp;sca_esv=562170975&amp;bih=747&amp;biw=1538&amp;hl=en&amp;sxsrf=AB5stBi6SkzXy9fLQCJr8pDyiuh8a3bXnw:1693653193585&amp;q=stitches&amp;si=ACFMAn-fuhiZynqzEWN5DhRvBVhtJEkCvLOiaG8CElBwpVjn9Bh5Rid4E2tC9e2kw-bxW41UaqMmSHA-AN77AVGyTqQy2l4GEg%3D%3D&amp;expnd=1" TargetMode="External"/><Relationship Id="rId7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6" Type="http://schemas.openxmlformats.org/officeDocument/2006/relationships/hyperlink" Target="https://www.google.co.uk/search?sca_esv=562170975&amp;bih=747&amp;biw=1538&amp;hl=en&amp;sxsrf=AB5stBjw5N3fMy4XPD3JUeg5uF0fWAbMGw:1693653562938&amp;q=undyed&amp;si=ACFMAn8Vh8Mk37drt2pTIRWqgL6eeMYcevpWn9-F5gB88_oHeWMhZNF43LgipQKOAndKP8mCptLHDF1h-HHIp8PhU9gvnZHhYA%3D%3D&amp;expnd=1" TargetMode="External"/><Relationship Id="rId5" Type="http://schemas.openxmlformats.org/officeDocument/2006/relationships/hyperlink" Target="https://www.google.co.uk/search?sca_esv=562170975&amp;bih=747&amp;biw=1538&amp;hl=en&amp;sxsrf=AB5stBjw5N3fMy4XPD3JUeg5uF0fWAbMGw:1693653562938&amp;q=dyeing&amp;si=ACFMAn8Vh8Mk37drt2pTIRWqgL6eaSn7O84r99YGcypS_M4JxxjWLnxyZhcYfBS1-yOvnC_iN85CtGzAcVTQmjkiC31A9aR4IQ%3D%3D&amp;expnd=1" TargetMode="External"/><Relationship Id="rId10" Type="http://schemas.openxmlformats.org/officeDocument/2006/relationships/image" Target="../media/image4.png"/><Relationship Id="rId4" Type="http://schemas.openxmlformats.org/officeDocument/2006/relationships/hyperlink" Target="https://www.google.co.uk/search?sca_esv=562170975&amp;bih=747&amp;biw=1538&amp;hl=en&amp;sxsrf=AB5stBjB5ilXq2OCNdg7Sbapy4fL1CNKyQ:1693653471026&amp;q=sewn&amp;si=ACFMAn_T3xqeJgfJp8osGFUeHxuaoaQzRtVJt80elEvMXc2YpsJTeuGOPttM3y4VhguKPZJ-XDOQoS31Tl4yrdtPuXWE17yksg%3D%3D&amp;expnd=1" TargetMode="External"/><Relationship Id="rId9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Rectangle 65">
            <a:extLst>
              <a:ext uri="{FF2B5EF4-FFF2-40B4-BE49-F238E27FC236}">
                <a16:creationId xmlns:a16="http://schemas.microsoft.com/office/drawing/2014/main" id="{4C50524A-8938-402C-A937-5E42E6172DA8}"/>
              </a:ext>
            </a:extLst>
          </p:cNvPr>
          <p:cNvSpPr/>
          <p:nvPr/>
        </p:nvSpPr>
        <p:spPr>
          <a:xfrm>
            <a:off x="181506" y="5913179"/>
            <a:ext cx="6747283" cy="8403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8" name="object 58"/>
          <p:cNvSpPr txBox="1"/>
          <p:nvPr/>
        </p:nvSpPr>
        <p:spPr>
          <a:xfrm>
            <a:off x="901700" y="77154"/>
            <a:ext cx="1753235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GB" sz="1200" spc="-5" dirty="0">
                <a:solidFill>
                  <a:srgbClr val="00007F"/>
                </a:solidFill>
                <a:latin typeface="Arial"/>
                <a:cs typeface="Arial"/>
              </a:rPr>
              <a:t> </a:t>
            </a:r>
            <a:endParaRPr sz="1200" dirty="0">
              <a:latin typeface="Arial"/>
              <a:cs typeface="Arial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3809999" y="77154"/>
            <a:ext cx="2299411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en-GB" sz="1200" dirty="0" smtClean="0">
                <a:latin typeface="Arial"/>
                <a:cs typeface="Arial"/>
              </a:rPr>
              <a:t>Textiles.</a:t>
            </a:r>
            <a:endParaRPr sz="1200" dirty="0">
              <a:latin typeface="Arial"/>
              <a:cs typeface="Arial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6928789" y="77154"/>
            <a:ext cx="2075814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GB" sz="1200" dirty="0">
                <a:solidFill>
                  <a:srgbClr val="00007F"/>
                </a:solidFill>
                <a:latin typeface="Arial"/>
                <a:cs typeface="Arial"/>
              </a:rPr>
              <a:t>DT</a:t>
            </a:r>
            <a:r>
              <a:rPr sz="1200" spc="-50" dirty="0">
                <a:solidFill>
                  <a:srgbClr val="00007F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00007F"/>
                </a:solidFill>
                <a:latin typeface="Arial"/>
                <a:cs typeface="Arial"/>
              </a:rPr>
              <a:t>Knowledge</a:t>
            </a:r>
            <a:r>
              <a:rPr sz="1200" spc="-50" dirty="0">
                <a:solidFill>
                  <a:srgbClr val="00007F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00007F"/>
                </a:solidFill>
                <a:latin typeface="Arial"/>
                <a:cs typeface="Arial"/>
              </a:rPr>
              <a:t>Organiser</a:t>
            </a:r>
            <a:endParaRPr sz="1200" dirty="0">
              <a:latin typeface="Arial"/>
              <a:cs typeface="Arial"/>
            </a:endParaRPr>
          </a:p>
        </p:txBody>
      </p:sp>
      <p:graphicFrame>
        <p:nvGraphicFramePr>
          <p:cNvPr id="61" name="Table 60">
            <a:extLst>
              <a:ext uri="{FF2B5EF4-FFF2-40B4-BE49-F238E27FC236}">
                <a16:creationId xmlns:a16="http://schemas.microsoft.com/office/drawing/2014/main" id="{44DB095F-245B-4263-AB4E-67B0188A995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243230"/>
              </p:ext>
            </p:extLst>
          </p:nvPr>
        </p:nvGraphicFramePr>
        <p:xfrm>
          <a:off x="181506" y="363489"/>
          <a:ext cx="9556395" cy="55465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85465">
                  <a:extLst>
                    <a:ext uri="{9D8B030D-6E8A-4147-A177-3AD203B41FA5}">
                      <a16:colId xmlns:a16="http://schemas.microsoft.com/office/drawing/2014/main" val="2824947943"/>
                    </a:ext>
                  </a:extLst>
                </a:gridCol>
                <a:gridCol w="3094331">
                  <a:extLst>
                    <a:ext uri="{9D8B030D-6E8A-4147-A177-3AD203B41FA5}">
                      <a16:colId xmlns:a16="http://schemas.microsoft.com/office/drawing/2014/main" val="3963182340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530668945"/>
                    </a:ext>
                  </a:extLst>
                </a:gridCol>
                <a:gridCol w="2209799">
                  <a:extLst>
                    <a:ext uri="{9D8B030D-6E8A-4147-A177-3AD203B41FA5}">
                      <a16:colId xmlns:a16="http://schemas.microsoft.com/office/drawing/2014/main" val="44290935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Key Knowledge and Skills</a:t>
                      </a: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Evaluate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Vocabulary</a:t>
                      </a: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85650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 use the internet for research</a:t>
                      </a:r>
                      <a:r>
                        <a:rPr lang="en-GB" sz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and design ideas.</a:t>
                      </a:r>
                      <a:endParaRPr lang="en-GB" sz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r>
                        <a:rPr lang="en-GB" sz="1200" dirty="0" smtClean="0"/>
                        <a:t>How are innovative products made?</a:t>
                      </a:r>
                      <a:endParaRPr lang="en-GB" sz="1200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en-GB" sz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Sew/ Stitch</a:t>
                      </a:r>
                    </a:p>
                    <a:p>
                      <a:endParaRPr lang="en-GB" sz="1200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en-GB" sz="1200" b="0" i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Join, fasten, or repair by making </a:t>
                      </a:r>
                      <a:r>
                        <a:rPr lang="en-GB" sz="12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3"/>
                        </a:rPr>
                        <a:t>stitches</a:t>
                      </a:r>
                      <a:r>
                        <a:rPr lang="en-GB" sz="1200" b="0" i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with a needle and thread or a sewing machine</a:t>
                      </a:r>
                      <a:endParaRPr lang="en-GB" sz="1200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5197395"/>
                  </a:ext>
                </a:extLst>
              </a:tr>
              <a:tr h="0">
                <a:tc rowSpan="2">
                  <a:txBody>
                    <a:bodyPr/>
                    <a:lstStyle/>
                    <a:p>
                      <a:pPr lvl="0"/>
                      <a:r>
                        <a:rPr lang="en-GB" sz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Create your own design criteria.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49211963"/>
                  </a:ext>
                </a:extLst>
              </a:tr>
              <a:tr h="225791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r>
                        <a:rPr lang="en-GB" sz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Aesthetics</a:t>
                      </a:r>
                      <a:endParaRPr lang="en-GB" sz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r>
                        <a:rPr lang="en-GB" sz="1200" b="0" i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Beauty or art, and people's appreciation of beautiful things.</a:t>
                      </a:r>
                      <a:endParaRPr lang="en-GB" sz="1200" dirty="0">
                        <a:latin typeface="+mn-lt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8373143"/>
                  </a:ext>
                </a:extLst>
              </a:tr>
              <a:tr h="140631">
                <a:tc rowSpan="3"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Use</a:t>
                      </a:r>
                      <a:r>
                        <a:rPr lang="en-GB" sz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selected tools/equipment with a good level of precision.</a:t>
                      </a:r>
                      <a:endParaRPr lang="en-GB" sz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92531574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/>
                        <a:t>How sustainable </a:t>
                      </a:r>
                      <a:r>
                        <a:rPr lang="en-GB" sz="1200" baseline="0" dirty="0" smtClean="0"/>
                        <a:t>are the materials in the products?</a:t>
                      </a:r>
                      <a:endParaRPr lang="en-GB" sz="1200" dirty="0" smtClean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0986574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Functionality</a:t>
                      </a:r>
                    </a:p>
                    <a:p>
                      <a:endParaRPr lang="en-GB" sz="1200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en-GB" sz="1200" b="0" i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quality of being suited to serve a purpose</a:t>
                      </a:r>
                      <a:r>
                        <a:rPr lang="en-GB" sz="1200" b="0" i="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200" b="0" i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well.</a:t>
                      </a:r>
                      <a:endParaRPr lang="en-GB" sz="1200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5768205"/>
                  </a:ext>
                </a:extLst>
              </a:tr>
              <a:tr h="0">
                <a:tc rowSpan="2">
                  <a:txBody>
                    <a:bodyPr/>
                    <a:lstStyle/>
                    <a:p>
                      <a:r>
                        <a:rPr lang="en-GB" sz="1200" dirty="0" smtClean="0"/>
                        <a:t>Create and follow a detailed step-by-step plan.</a:t>
                      </a:r>
                      <a:endParaRPr lang="en-GB" sz="1200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12359017"/>
                  </a:ext>
                </a:extLst>
              </a:tr>
              <a:tr h="149591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Appliqué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r>
                        <a:rPr lang="en-GB" sz="1200" b="0" i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Pieces of fabric are </a:t>
                      </a:r>
                      <a:r>
                        <a:rPr lang="en-GB" sz="12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4"/>
                        </a:rPr>
                        <a:t>sewn</a:t>
                      </a:r>
                      <a:r>
                        <a:rPr lang="en-GB" sz="1200" b="0" i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or stuck on to a larger piece to form a picture or pattern.</a:t>
                      </a:r>
                      <a:endParaRPr lang="en-GB" sz="1200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683945"/>
                  </a:ext>
                </a:extLst>
              </a:tr>
              <a:tr h="125391">
                <a:tc rowSpan="2"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Mainly accurate measure, mark out, cut and shape materials/components. 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4186443"/>
                  </a:ext>
                </a:extLst>
              </a:tr>
              <a:tr h="331809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What methods</a:t>
                      </a:r>
                      <a:r>
                        <a:rPr lang="en-GB" sz="1200" baseline="0" dirty="0" smtClean="0"/>
                        <a:t> </a:t>
                      </a:r>
                      <a:r>
                        <a:rPr lang="en-GB" sz="1200" baseline="0" smtClean="0"/>
                        <a:t>of construction have </a:t>
                      </a:r>
                      <a:r>
                        <a:rPr lang="en-GB" sz="1200" baseline="0" dirty="0" smtClean="0"/>
                        <a:t>been used in an existing product?</a:t>
                      </a:r>
                      <a:endParaRPr lang="en-GB" sz="1200" dirty="0" smtClean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8087795"/>
                  </a:ext>
                </a:extLst>
              </a:tr>
              <a:tr h="174867">
                <a:tc rowSpan="2">
                  <a:txBody>
                    <a:bodyPr/>
                    <a:lstStyle/>
                    <a:p>
                      <a:r>
                        <a:rPr lang="en-GB" sz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 create a simple 3D product using pattern pieces and a seam allowance.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/>
                        <a:t>Is your design fit for purpose?</a:t>
                      </a:r>
                    </a:p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2304105"/>
                  </a:ext>
                </a:extLst>
              </a:tr>
              <a:tr h="358533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Stitch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en-GB" sz="1200" dirty="0" smtClean="0"/>
                        <a:t>A </a:t>
                      </a:r>
                      <a:r>
                        <a:rPr lang="en-GB" sz="1200" b="0" i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loop of thread from a single movement of the needle in sewing, knitting, or crocheting.</a:t>
                      </a:r>
                      <a:endParaRPr lang="en-GB" sz="1200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9832735"/>
                  </a:ext>
                </a:extLst>
              </a:tr>
              <a:tr h="281547">
                <a:tc rowSpan="2">
                  <a:txBody>
                    <a:bodyPr/>
                    <a:lstStyle/>
                    <a:p>
                      <a:r>
                        <a:rPr lang="en-GB" sz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 know that a 3D textiles product can be made from a combination of fabric shapes.</a:t>
                      </a:r>
                    </a:p>
                    <a:p>
                      <a:endParaRPr lang="en-GB" sz="1200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/>
                        <a:t>Is</a:t>
                      </a:r>
                      <a:r>
                        <a:rPr lang="en-GB" sz="1200" baseline="0" dirty="0" smtClean="0"/>
                        <a:t> the end product like your original design?</a:t>
                      </a:r>
                      <a:endParaRPr lang="en-GB" sz="1200" dirty="0" smtClean="0"/>
                    </a:p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7482721"/>
                  </a:ext>
                </a:extLst>
              </a:tr>
              <a:tr h="251853">
                <a:tc vMerge="1">
                  <a:txBody>
                    <a:bodyPr/>
                    <a:lstStyle/>
                    <a:p>
                      <a:endParaRPr lang="en-GB" sz="1100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GB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Batik</a:t>
                      </a:r>
                    </a:p>
                    <a:p>
                      <a:endParaRPr lang="en-GB" sz="1200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en-GB" sz="1200" dirty="0" smtClean="0"/>
                        <a:t>A </a:t>
                      </a:r>
                      <a:r>
                        <a:rPr lang="en-GB" sz="1200" b="0" i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method</a:t>
                      </a:r>
                      <a:r>
                        <a:rPr lang="en-GB" sz="1200" b="0" i="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200" b="0" i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of</a:t>
                      </a:r>
                      <a:r>
                        <a:rPr lang="en-GB" sz="1200" b="0" i="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200" b="0" i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coloured designs on textiles by </a:t>
                      </a:r>
                      <a:r>
                        <a:rPr lang="en-GB" sz="12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5"/>
                        </a:rPr>
                        <a:t>dyeing</a:t>
                      </a:r>
                      <a:r>
                        <a:rPr lang="en-GB" sz="1200" b="0" i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them, having first applied wax to the parts to be left </a:t>
                      </a:r>
                      <a:r>
                        <a:rPr lang="en-GB" sz="12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6"/>
                        </a:rPr>
                        <a:t>undyed</a:t>
                      </a:r>
                      <a:r>
                        <a:rPr lang="en-GB" sz="1200" b="0" i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en-GB" sz="1200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2197283"/>
                  </a:ext>
                </a:extLst>
              </a:tr>
              <a:tr h="160951">
                <a:tc rowSpan="2">
                  <a:txBody>
                    <a:bodyPr/>
                    <a:lstStyle/>
                    <a:p>
                      <a:r>
                        <a:rPr lang="en-GB" sz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 experiment with a range of media to overlap to create interesting colours, textures and effects.</a:t>
                      </a:r>
                    </a:p>
                    <a:p>
                      <a:endParaRPr lang="en-GB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/>
                        <a:t>What did you find a challenge?</a:t>
                      </a:r>
                    </a:p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0267037"/>
                  </a:ext>
                </a:extLst>
              </a:tr>
              <a:tr h="449973">
                <a:tc vMerge="1"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Texture</a:t>
                      </a:r>
                      <a:r>
                        <a:rPr lang="en-GB" sz="1200" b="1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GB" sz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GB" sz="1200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en-GB" sz="1200" b="0" i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feel, appearance, or consistency of a surface or substance.</a:t>
                      </a:r>
                      <a:endParaRPr lang="en-GB" sz="1200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1515110"/>
                  </a:ext>
                </a:extLst>
              </a:tr>
              <a:tr h="303334">
                <a:tc rowSpan="2">
                  <a:txBody>
                    <a:bodyPr/>
                    <a:lstStyle/>
                    <a:p>
                      <a:r>
                        <a:rPr lang="en-GB" sz="1200" dirty="0" smtClean="0"/>
                        <a:t>To experiment with batik.</a:t>
                      </a:r>
                      <a:endParaRPr lang="en-GB" sz="1200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6454891"/>
                  </a:ext>
                </a:extLst>
              </a:tr>
              <a:tr h="49784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0369251"/>
                  </a:ext>
                </a:extLst>
              </a:tr>
            </a:tbl>
          </a:graphicData>
        </a:graphic>
      </p:graphicFrame>
      <p:sp>
        <p:nvSpPr>
          <p:cNvPr id="64" name="TextBox 63">
            <a:extLst>
              <a:ext uri="{FF2B5EF4-FFF2-40B4-BE49-F238E27FC236}">
                <a16:creationId xmlns:a16="http://schemas.microsoft.com/office/drawing/2014/main" id="{FB90D46B-5BFB-4D3A-A362-FC5F082B68E2}"/>
              </a:ext>
            </a:extLst>
          </p:cNvPr>
          <p:cNvSpPr txBox="1"/>
          <p:nvPr/>
        </p:nvSpPr>
        <p:spPr>
          <a:xfrm>
            <a:off x="6969594" y="5948433"/>
            <a:ext cx="1994203" cy="861774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200" b="1" u="sng" dirty="0"/>
              <a:t>Outcome</a:t>
            </a:r>
            <a:r>
              <a:rPr lang="en-GB" sz="1200" b="1" dirty="0"/>
              <a:t> – T</a:t>
            </a:r>
            <a:r>
              <a:rPr lang="en-GB" sz="1200" b="1" dirty="0" smtClean="0"/>
              <a:t>o </a:t>
            </a:r>
            <a:r>
              <a:rPr lang="en-GB" sz="1200" b="1" dirty="0"/>
              <a:t>d</a:t>
            </a:r>
            <a:r>
              <a:rPr lang="en-GB" sz="1200" b="1" dirty="0" smtClean="0"/>
              <a:t>esign </a:t>
            </a:r>
            <a:r>
              <a:rPr lang="en-GB" sz="1200" b="1" dirty="0"/>
              <a:t>and make a </a:t>
            </a:r>
            <a:r>
              <a:rPr lang="en-GB" sz="1200" b="1" dirty="0" smtClean="0"/>
              <a:t>Caribbean Batik square. </a:t>
            </a:r>
            <a:endParaRPr lang="en-GB" sz="1200" b="1" dirty="0"/>
          </a:p>
          <a:p>
            <a:endParaRPr lang="en-GB" sz="1400" b="1" dirty="0"/>
          </a:p>
        </p:txBody>
      </p:sp>
      <p:sp>
        <p:nvSpPr>
          <p:cNvPr id="12" name="object 59">
            <a:extLst>
              <a:ext uri="{FF2B5EF4-FFF2-40B4-BE49-F238E27FC236}">
                <a16:creationId xmlns:a16="http://schemas.microsoft.com/office/drawing/2014/main" id="{87BEAAF2-7C53-4668-B940-C4C672758246}"/>
              </a:ext>
            </a:extLst>
          </p:cNvPr>
          <p:cNvSpPr txBox="1"/>
          <p:nvPr/>
        </p:nvSpPr>
        <p:spPr>
          <a:xfrm>
            <a:off x="82321" y="89215"/>
            <a:ext cx="2299411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00007F"/>
                </a:solidFill>
                <a:latin typeface="Arial"/>
                <a:cs typeface="Arial"/>
              </a:rPr>
              <a:t>Year</a:t>
            </a:r>
            <a:r>
              <a:rPr sz="1200" spc="-25" dirty="0">
                <a:solidFill>
                  <a:srgbClr val="00007F"/>
                </a:solidFill>
                <a:latin typeface="Arial"/>
                <a:cs typeface="Arial"/>
              </a:rPr>
              <a:t> </a:t>
            </a:r>
            <a:r>
              <a:rPr lang="en-GB" sz="1200" dirty="0">
                <a:solidFill>
                  <a:srgbClr val="00007F"/>
                </a:solidFill>
                <a:latin typeface="Arial"/>
                <a:cs typeface="Arial"/>
              </a:rPr>
              <a:t>5</a:t>
            </a:r>
            <a:r>
              <a:rPr sz="1200" spc="-20" dirty="0" smtClean="0">
                <a:solidFill>
                  <a:srgbClr val="00007F"/>
                </a:solidFill>
                <a:latin typeface="Arial"/>
                <a:cs typeface="Arial"/>
              </a:rPr>
              <a:t> </a:t>
            </a:r>
            <a:endParaRPr sz="1200" dirty="0">
              <a:latin typeface="Arial"/>
              <a:cs typeface="Arial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071660" y="5983763"/>
            <a:ext cx="771994" cy="76696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74159" y="6002025"/>
            <a:ext cx="979613" cy="705631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383271" y="5954096"/>
            <a:ext cx="620185" cy="758674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249571" y="5979211"/>
            <a:ext cx="1056761" cy="73355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329</TotalTime>
  <Words>234</Words>
  <Application>Microsoft Office PowerPoint</Application>
  <PresentationFormat>A4 Paper (210x297 mm)</PresentationFormat>
  <Paragraphs>38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Catherine McMullen</dc:creator>
  <cp:lastModifiedBy>Windows User</cp:lastModifiedBy>
  <cp:revision>44</cp:revision>
  <dcterms:created xsi:type="dcterms:W3CDTF">2021-02-24T19:06:38Z</dcterms:created>
  <dcterms:modified xsi:type="dcterms:W3CDTF">2023-09-02T11:46:38Z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2019-12-20T00:00:00Z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2021-02-24T00:00:00Z</vt:filetime>
  </property>
</Properties>
</file>